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0" r:id="rId1"/>
  </p:sldMasterIdLst>
  <p:notesMasterIdLst>
    <p:notesMasterId r:id="rId47"/>
  </p:notesMasterIdLst>
  <p:sldIdLst>
    <p:sldId id="263" r:id="rId2"/>
    <p:sldId id="280" r:id="rId3"/>
    <p:sldId id="264" r:id="rId4"/>
    <p:sldId id="265" r:id="rId5"/>
    <p:sldId id="281" r:id="rId6"/>
    <p:sldId id="282" r:id="rId7"/>
    <p:sldId id="283" r:id="rId8"/>
    <p:sldId id="284" r:id="rId9"/>
    <p:sldId id="266" r:id="rId10"/>
    <p:sldId id="267" r:id="rId11"/>
    <p:sldId id="288" r:id="rId12"/>
    <p:sldId id="269" r:id="rId13"/>
    <p:sldId id="292" r:id="rId14"/>
    <p:sldId id="293" r:id="rId15"/>
    <p:sldId id="294" r:id="rId16"/>
    <p:sldId id="295" r:id="rId17"/>
    <p:sldId id="296" r:id="rId18"/>
    <p:sldId id="291" r:id="rId19"/>
    <p:sldId id="299" r:id="rId20"/>
    <p:sldId id="300" r:id="rId21"/>
    <p:sldId id="301" r:id="rId22"/>
    <p:sldId id="271" r:id="rId23"/>
    <p:sldId id="304" r:id="rId24"/>
    <p:sldId id="302" r:id="rId25"/>
    <p:sldId id="303" r:id="rId26"/>
    <p:sldId id="306" r:id="rId27"/>
    <p:sldId id="307" r:id="rId28"/>
    <p:sldId id="272" r:id="rId29"/>
    <p:sldId id="308" r:id="rId30"/>
    <p:sldId id="309" r:id="rId31"/>
    <p:sldId id="310" r:id="rId32"/>
    <p:sldId id="274" r:id="rId33"/>
    <p:sldId id="311" r:id="rId34"/>
    <p:sldId id="312" r:id="rId35"/>
    <p:sldId id="277" r:id="rId36"/>
    <p:sldId id="278" r:id="rId37"/>
    <p:sldId id="279" r:id="rId38"/>
    <p:sldId id="286" r:id="rId39"/>
    <p:sldId id="289" r:id="rId40"/>
    <p:sldId id="287" r:id="rId41"/>
    <p:sldId id="290" r:id="rId42"/>
    <p:sldId id="297" r:id="rId43"/>
    <p:sldId id="298" r:id="rId44"/>
    <p:sldId id="285" r:id="rId45"/>
    <p:sldId id="305" r:id="rId46"/>
  </p:sldIdLst>
  <p:sldSz cx="12192000" cy="6858000"/>
  <p:notesSz cx="1522413" cy="2819400"/>
  <p:defaultTextStyle>
    <a:defPPr>
      <a:defRPr lang="de-DE"/>
    </a:defPPr>
    <a:lvl1pPr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7679" userDrawn="1">
          <p15:clr>
            <a:srgbClr val="A4A3A4"/>
          </p15:clr>
        </p15:guide>
        <p15:guide id="3" pos="6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888">
          <p15:clr>
            <a:srgbClr val="A4A3A4"/>
          </p15:clr>
        </p15:guide>
        <p15:guide id="2" pos="4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eting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EFE"/>
    <a:srgbClr val="1EFC00"/>
    <a:srgbClr val="0037FE"/>
    <a:srgbClr val="FE0000"/>
    <a:srgbClr val="0297FE"/>
    <a:srgbClr val="FE6000"/>
    <a:srgbClr val="4D4D4D"/>
    <a:srgbClr val="009A44"/>
    <a:srgbClr val="F39510"/>
    <a:srgbClr val="B61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 autoAdjust="0"/>
    <p:restoredTop sz="81056" autoAdjust="0"/>
  </p:normalViewPr>
  <p:slideViewPr>
    <p:cSldViewPr>
      <p:cViewPr varScale="1">
        <p:scale>
          <a:sx n="92" d="100"/>
          <a:sy n="92" d="100"/>
        </p:scale>
        <p:origin x="1188" y="90"/>
      </p:cViewPr>
      <p:guideLst>
        <p:guide orient="horz" pos="3566"/>
        <p:guide pos="7679"/>
        <p:guide pos="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70" y="-84"/>
      </p:cViewPr>
      <p:guideLst>
        <p:guide orient="horz" pos="888"/>
        <p:guide pos="4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62013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77800" y="211138"/>
            <a:ext cx="1879600" cy="1057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20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52400" y="1339850"/>
            <a:ext cx="121761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62013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fld id="{C045881A-AB05-4172-8CB2-6636B1E2BAD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0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713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822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789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PCs</a:t>
            </a:r>
          </a:p>
          <a:p>
            <a:r>
              <a:rPr lang="en-US" dirty="0"/>
              <a:t>Pink bar is what would be expected when assigning randomly-generated subspaces to Exec and </a:t>
            </a:r>
            <a:r>
              <a:rPr lang="en-US" dirty="0" err="1"/>
              <a:t>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26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D=4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401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 richness of that information is one-directional</a:t>
            </a:r>
          </a:p>
          <a:p>
            <a:endParaRPr lang="en-US" dirty="0"/>
          </a:p>
          <a:p>
            <a:r>
              <a:rPr lang="en-US" dirty="0"/>
              <a:t>Suggesting that perhaps the information-poor condition (observation) may comprise a subspace of execution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97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 richness of that information is one-directional</a:t>
            </a:r>
          </a:p>
          <a:p>
            <a:endParaRPr lang="en-US" dirty="0"/>
          </a:p>
          <a:p>
            <a:r>
              <a:rPr lang="en-US" dirty="0"/>
              <a:t>Suggesting that perhaps the information-poor condition (observation) may comprise a subspace of execution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70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i.e., can we find substantial variance in one condition that is avoided by the other?</a:t>
            </a:r>
          </a:p>
          <a:p>
            <a:endParaRPr lang="en-US" dirty="0"/>
          </a:p>
          <a:p>
            <a:r>
              <a:rPr lang="en-US" dirty="0"/>
              <a:t>If not, they are probably subsets of one another</a:t>
            </a:r>
          </a:p>
          <a:p>
            <a:endParaRPr lang="en-US" dirty="0"/>
          </a:p>
          <a:p>
            <a:r>
              <a:rPr lang="en-US" dirty="0"/>
              <a:t>Here, v = 0.01</a:t>
            </a:r>
          </a:p>
          <a:p>
            <a:endParaRPr lang="en-US" dirty="0"/>
          </a:p>
          <a:p>
            <a:r>
              <a:rPr lang="en-US" dirty="0"/>
              <a:t>We saw that trying to orthogonalize our 4-D projections didn't work so well because of variance outside of those 4D subspaces</a:t>
            </a:r>
          </a:p>
          <a:p>
            <a:r>
              <a:rPr lang="en-US" dirty="0"/>
              <a:t>So here, we make ABSOLUTELY sure that the 4D manifolds we find are indeed "exclusive" (I assume it's still 4D by the way: they never actually specify how high-dimensional THESE projections are…)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75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we have a variance captured penalty</a:t>
            </a:r>
          </a:p>
          <a:p>
            <a:r>
              <a:rPr lang="en-US" dirty="0" err="1"/>
              <a:t>Buuuut</a:t>
            </a:r>
            <a:r>
              <a:rPr lang="en-US" dirty="0"/>
              <a:t> we can still classify with it</a:t>
            </a:r>
          </a:p>
          <a:p>
            <a:r>
              <a:rPr lang="en-US" dirty="0"/>
              <a:t>And importantly there's plenty of signal about the target to be found in the observation-exclusive subspace</a:t>
            </a:r>
          </a:p>
          <a:p>
            <a:r>
              <a:rPr lang="en-US" dirty="0"/>
              <a:t>Moreover, (this isn't shown, but important), when projecting execution activity in the excl-</a:t>
            </a:r>
            <a:r>
              <a:rPr lang="en-US" dirty="0" err="1"/>
              <a:t>obs</a:t>
            </a:r>
            <a:r>
              <a:rPr lang="en-US" dirty="0"/>
              <a:t> subspace, we get chance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78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i.e., can we find substantial variance in one condition that is avoided by the other?</a:t>
            </a:r>
          </a:p>
          <a:p>
            <a:endParaRPr lang="en-US" dirty="0"/>
          </a:p>
          <a:p>
            <a:r>
              <a:rPr lang="en-US" dirty="0"/>
              <a:t>If not, they are probably subsets of one another</a:t>
            </a:r>
          </a:p>
          <a:p>
            <a:endParaRPr lang="en-US" dirty="0"/>
          </a:p>
          <a:p>
            <a:r>
              <a:rPr lang="en-US" dirty="0"/>
              <a:t>Here, v = 0.01</a:t>
            </a:r>
          </a:p>
          <a:p>
            <a:endParaRPr lang="en-US" dirty="0"/>
          </a:p>
          <a:p>
            <a:r>
              <a:rPr lang="en-US" dirty="0"/>
              <a:t>We saw that trying to orthogonalize our 4-D projections didn't work so well because of variance outside of those 4D subspaces</a:t>
            </a:r>
          </a:p>
          <a:p>
            <a:r>
              <a:rPr lang="en-US" dirty="0"/>
              <a:t>So here, we make ABSOLUTELY sure that the 4D manifolds we find are indeed "exclusive" (I assume it's still 4D by the way: they never actually specify how high-dimensional THESE projections are…)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8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i.e., can we find substantial variance in one condition that is avoided by the other?</a:t>
            </a:r>
          </a:p>
          <a:p>
            <a:endParaRPr lang="en-US" dirty="0"/>
          </a:p>
          <a:p>
            <a:r>
              <a:rPr lang="en-US" dirty="0"/>
              <a:t>If not, they are probably subsets of one another</a:t>
            </a:r>
          </a:p>
          <a:p>
            <a:endParaRPr lang="en-US" dirty="0"/>
          </a:p>
          <a:p>
            <a:r>
              <a:rPr lang="en-US" dirty="0"/>
              <a:t>Here, v = 0.01</a:t>
            </a:r>
          </a:p>
          <a:p>
            <a:endParaRPr lang="en-US" dirty="0"/>
          </a:p>
          <a:p>
            <a:r>
              <a:rPr lang="en-US" dirty="0"/>
              <a:t>We saw that trying to orthogonalize our 4-D projections didn't work so well because of variance outside of those 4D subspaces</a:t>
            </a:r>
          </a:p>
          <a:p>
            <a:r>
              <a:rPr lang="en-US" dirty="0"/>
              <a:t>So here, we make ABSOLUTELY sure that the 4D manifolds we find are indeed "exclusive" (I assume it's still 4D by the way: they never actually specify how high-dimensional THESE projections are…)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10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of controversy</a:t>
            </a:r>
            <a:r>
              <a:rPr lang="en-US" baseline="0" dirty="0"/>
              <a:t> is actually: WHAT behavior is this actually important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760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03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not shown here, but they report </a:t>
            </a:r>
            <a:r>
              <a:rPr lang="en-US" dirty="0" err="1"/>
              <a:t>jPCA</a:t>
            </a:r>
            <a:r>
              <a:rPr lang="en-US" dirty="0"/>
              <a:t> fits when constrained to just the congruent or incongruent neurons (no difference), or when constrained to just the exclusive or the shared subspace within a given condition (no difference), suggesting rotations are ubiquitous and not constrained to any particular subspace or neuron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286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736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point means: we're probably talking about different repertoires in addition to overlaps / exclusivities of activity within those repertoires defined by being orthogonal /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954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165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006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 depth = range (max – min)</a:t>
            </a:r>
          </a:p>
          <a:p>
            <a:endParaRPr lang="en-US" dirty="0"/>
          </a:p>
          <a:p>
            <a:r>
              <a:rPr lang="en-US" dirty="0"/>
              <a:t>Difference is observation minus action</a:t>
            </a:r>
          </a:p>
          <a:p>
            <a:endParaRPr lang="en-US" dirty="0"/>
          </a:p>
          <a:p>
            <a:r>
              <a:rPr lang="en-US" dirty="0"/>
              <a:t>(these are, I believe, in 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715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Essentially: the results are similar for both areas, and pooling them gives us greater statistical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677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</a:t>
            </a:r>
          </a:p>
          <a:p>
            <a:endParaRPr lang="en-US" dirty="0"/>
          </a:p>
          <a:p>
            <a:r>
              <a:rPr lang="en-US" dirty="0"/>
              <a:t>But they restrained the hand</a:t>
            </a:r>
          </a:p>
          <a:p>
            <a:endParaRPr lang="en-US" dirty="0"/>
          </a:p>
          <a:p>
            <a:r>
              <a:rPr lang="en-US" dirty="0"/>
              <a:t>So like, of course the hand </a:t>
            </a:r>
            <a:r>
              <a:rPr lang="en-US" dirty="0" err="1"/>
              <a:t>ain't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move</a:t>
            </a:r>
          </a:p>
          <a:p>
            <a:endParaRPr lang="en-US" dirty="0"/>
          </a:p>
          <a:p>
            <a:r>
              <a:rPr lang="en-US" dirty="0"/>
              <a:t>(I guess the fingers are left free, at least)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21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…but lately people are tackling the lower-hanging fruit: new population methods, let's apply them to this mirror neuron thing!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36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94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86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12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Take note: the subspace hypothesis is FAR less constrained than the congruent neurons hypothesis</a:t>
            </a:r>
          </a:p>
          <a:p>
            <a:r>
              <a:rPr lang="en-US" baseline="0" dirty="0"/>
              <a:t>So it's bound to just offer a less noisy (more "dynamical") estimate of the first few principal components of neural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81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"Center-out-and-back" task</a:t>
            </a:r>
          </a:p>
          <a:p>
            <a:r>
              <a:rPr lang="en-US" dirty="0"/>
              <a:t>Only analyzed the "center-out" component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Recording</a:t>
            </a:r>
            <a:r>
              <a:rPr lang="en-US" baseline="0" dirty="0"/>
              <a:t>s are done with Utah arrays in M1 / </a:t>
            </a:r>
            <a:r>
              <a:rPr lang="en-US" baseline="0" dirty="0" err="1"/>
              <a:t>PMd</a:t>
            </a:r>
            <a:r>
              <a:rPr lang="en-US" baseline="0" dirty="0"/>
              <a:t> (they tend to treat the two as one &amp; the same)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65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dynamics – the "wiggles" – can vary quite wildly even among "congruent"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PZ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9528" y="2826140"/>
            <a:ext cx="5472608" cy="1046758"/>
          </a:xfrm>
        </p:spPr>
        <p:txBody>
          <a:bodyPr/>
          <a:lstStyle>
            <a:lvl1pPr>
              <a:defRPr sz="2800">
                <a:solidFill>
                  <a:srgbClr val="009A44"/>
                </a:solidFill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9528" y="3933056"/>
            <a:ext cx="6331048" cy="1536576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pic>
        <p:nvPicPr>
          <p:cNvPr id="2" name="Picture 2" descr="Y:\Ordnerstruktur\Projekte\laufende Projekte\DPZ (NP)\Design\Neues DPZ-CD\Fotos_Grafiken\Gestaltungselement\DPZ_Gestaltungselement_grau20.emf">
            <a:extLst>
              <a:ext uri="{FF2B5EF4-FFF2-40B4-BE49-F238E27FC236}">
                <a16:creationId xmlns:a16="http://schemas.microsoft.com/office/drawing/2014/main" id="{B288B51A-E625-451D-B10B-0072B03F84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5516" y="-1179512"/>
            <a:ext cx="9720572" cy="9720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Y:\Ordnerstruktur\Projekte\laufende Projekte\DPZ (NP)\Design\Neues DPZ-CD\Logo\Logo_andere Formate_Final\cmyk\mit Schriftzug\emf\Logo-DPZ.emf">
            <a:extLst>
              <a:ext uri="{FF2B5EF4-FFF2-40B4-BE49-F238E27FC236}">
                <a16:creationId xmlns:a16="http://schemas.microsoft.com/office/drawing/2014/main" id="{BABA644F-7274-420A-A1AB-36A4DAA68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076897" y="332656"/>
            <a:ext cx="2513650" cy="1606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D8BAF8C-710A-4AAA-84E3-D945756568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098" y="6112800"/>
            <a:ext cx="1005291" cy="68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PZ Folge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578" y="260649"/>
            <a:ext cx="8625417" cy="57308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078F4-E63E-4AA0-B8D1-966A19A57BC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0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6412686"/>
            <a:ext cx="1104123" cy="369332"/>
          </a:xfrm>
          <a:prstGeom prst="rect">
            <a:avLst/>
          </a:prstGeom>
          <a:solidFill>
            <a:srgbClr val="009A4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7436" y="263626"/>
            <a:ext cx="8625417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-336715" y="1124744"/>
            <a:ext cx="10561173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08201" y="6464300"/>
            <a:ext cx="777663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endParaRPr lang="de-DE" dirty="0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4007" y="1495326"/>
            <a:ext cx="97938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</a:t>
            </a:r>
            <a:r>
              <a:rPr lang="de-DE" dirty="0"/>
              <a:t>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</a:t>
            </a:r>
          </a:p>
          <a:p>
            <a:pPr lvl="4"/>
            <a:r>
              <a:rPr lang="de-DE" dirty="0"/>
              <a:t> Ebene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938701" y="6453337"/>
            <a:ext cx="28448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fld id="{DF3E0165-EB73-48AD-AEF8-8E221AA3BE0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3" name="Picture 2" descr="Y:\Ordnerstruktur\Projekte\laufende Projekte\DPZ (NP)\Design\Neues DPZ-CD\Logo\Logo_andere Formate_Final\cmyk\ohne Schriftzug\emf\Logo-DPZ.emf">
            <a:extLst>
              <a:ext uri="{FF2B5EF4-FFF2-40B4-BE49-F238E27FC236}">
                <a16:creationId xmlns:a16="http://schemas.microsoft.com/office/drawing/2014/main" id="{DFFFA120-58CA-479D-BEAC-A555B99065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tretch>
            <a:fillRect/>
          </a:stretch>
        </p:blipFill>
        <p:spPr bwMode="auto">
          <a:xfrm>
            <a:off x="10644535" y="178424"/>
            <a:ext cx="1260227" cy="8453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4">
            <a:extLst>
              <a:ext uri="{FF2B5EF4-FFF2-40B4-BE49-F238E27FC236}">
                <a16:creationId xmlns:a16="http://schemas.microsoft.com/office/drawing/2014/main" id="{E4416F9A-9F97-432D-9A8D-1744231BD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098" y="6112800"/>
            <a:ext cx="1005291" cy="68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9pPr>
    </p:titleStyle>
    <p:bodyStyle>
      <a:lvl1pPr marL="176213" marR="0" indent="-176213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9A44"/>
        </a:buClr>
        <a:buSzTx/>
        <a:buFont typeface="Wingdings" pitchFamily="2" charset="2"/>
        <a:buChar char="§"/>
        <a:tabLst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4150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2pPr>
      <a:lvl3pPr marL="892175" indent="-173038" algn="l" rtl="0" eaLnBrk="1" fontAlgn="base" hangingPunct="1">
        <a:spcBef>
          <a:spcPct val="20000"/>
        </a:spcBef>
        <a:spcAft>
          <a:spcPct val="0"/>
        </a:spcAft>
        <a:buClr>
          <a:srgbClr val="009A44"/>
        </a:buClr>
        <a:buChar char="•"/>
        <a:defRPr>
          <a:solidFill>
            <a:schemeClr val="tx1"/>
          </a:solidFill>
          <a:latin typeface="+mn-lt"/>
        </a:defRPr>
      </a:lvl3pPr>
      <a:lvl4pPr marL="1344613" indent="-268288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4pPr>
      <a:lvl5pPr marL="17113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1685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6pPr>
      <a:lvl7pPr marL="26257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7pPr>
      <a:lvl8pPr marL="30829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8pPr>
      <a:lvl9pPr marL="35401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3359696" y="2996952"/>
            <a:ext cx="8064896" cy="1046758"/>
          </a:xfrm>
        </p:spPr>
        <p:txBody>
          <a:bodyPr/>
          <a:lstStyle/>
          <a:p>
            <a:r>
              <a:rPr lang="en-US" sz="2400" dirty="0"/>
              <a:t>Structure in Neural Activity during Observed and Executed Movements Is Shared at the Neural Population Level, Not in Single Neurons</a:t>
            </a:r>
            <a:endParaRPr lang="en-US" sz="2400" dirty="0">
              <a:effectLst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71864" y="4149080"/>
            <a:ext cx="5612382" cy="1536576"/>
          </a:xfrm>
        </p:spPr>
        <p:txBody>
          <a:bodyPr/>
          <a:lstStyle/>
          <a:p>
            <a:r>
              <a:rPr lang="en-US" sz="1600" dirty="0"/>
              <a:t>Jiang X.</a:t>
            </a:r>
            <a:r>
              <a:rPr lang="fi-FI" sz="1600" dirty="0"/>
              <a:t>, </a:t>
            </a:r>
            <a:r>
              <a:rPr lang="fi-FI" sz="1600" dirty="0" err="1"/>
              <a:t>Saggar</a:t>
            </a:r>
            <a:r>
              <a:rPr lang="fi-FI" sz="1600" dirty="0"/>
              <a:t> H., </a:t>
            </a:r>
            <a:r>
              <a:rPr lang="fi-FI" sz="1600" dirty="0" err="1"/>
              <a:t>Ryu</a:t>
            </a:r>
            <a:r>
              <a:rPr lang="fi-FI" sz="1600" dirty="0"/>
              <a:t> S.I., </a:t>
            </a:r>
            <a:r>
              <a:rPr lang="fi-FI" sz="1600" dirty="0" err="1"/>
              <a:t>Shenoy</a:t>
            </a:r>
            <a:r>
              <a:rPr lang="fi-FI" sz="1600" dirty="0"/>
              <a:t> K.V., and Kao J.C.</a:t>
            </a:r>
          </a:p>
          <a:p>
            <a:endParaRPr lang="en-US" sz="1600" dirty="0"/>
          </a:p>
          <a:p>
            <a:r>
              <a:rPr lang="en-US" sz="1600" dirty="0"/>
              <a:t>Presented by: James Goodman</a:t>
            </a:r>
          </a:p>
          <a:p>
            <a:r>
              <a:rPr lang="en-US" sz="1600" dirty="0"/>
              <a:t>NBL Journal Club</a:t>
            </a:r>
          </a:p>
          <a:p>
            <a:r>
              <a:rPr lang="en-US" sz="1600" dirty="0"/>
              <a:t>08.12.2020</a:t>
            </a:r>
          </a:p>
        </p:txBody>
      </p:sp>
    </p:spTree>
    <p:extLst>
      <p:ext uri="{BB962C8B-B14F-4D97-AF65-F5344CB8AC3E}">
        <p14:creationId xmlns:p14="http://schemas.microsoft.com/office/powerpoint/2010/main" val="190653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neurons </a:t>
            </a:r>
            <a:r>
              <a:rPr lang="en-US" i="1" dirty="0"/>
              <a:t>could </a:t>
            </a:r>
            <a:r>
              <a:rPr lang="en-US" dirty="0"/>
              <a:t>be clustered into congruent and incongruent varieties...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EDF5A-85D9-4914-97C6-BEB23E160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8110" y="1495425"/>
            <a:ext cx="6404618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6E641-8ED9-4A34-9D82-F2FB90E3112D}"/>
              </a:ext>
            </a:extLst>
          </p:cNvPr>
          <p:cNvSpPr/>
          <p:nvPr/>
        </p:nvSpPr>
        <p:spPr bwMode="auto">
          <a:xfrm>
            <a:off x="2783632" y="1495425"/>
            <a:ext cx="288032" cy="24376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3A04B-17B9-4634-B549-ED774238C269}"/>
              </a:ext>
            </a:extLst>
          </p:cNvPr>
          <p:cNvSpPr/>
          <p:nvPr/>
        </p:nvSpPr>
        <p:spPr bwMode="auto">
          <a:xfrm>
            <a:off x="6096000" y="1491109"/>
            <a:ext cx="288032" cy="24376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C018F-E76F-453D-87F0-DA31311EBD1E}"/>
              </a:ext>
            </a:extLst>
          </p:cNvPr>
          <p:cNvSpPr/>
          <p:nvPr/>
        </p:nvSpPr>
        <p:spPr bwMode="auto">
          <a:xfrm rot="5400000">
            <a:off x="7430232" y="234989"/>
            <a:ext cx="288032" cy="24376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1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there's little evidence for distinct functional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E75F77-2070-422B-B25A-5F348B10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7512" y="2171700"/>
            <a:ext cx="6276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Mixed, messy population justifies state space analysis!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FE79E-0226-4C5F-8CE8-886A84383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3296" y="1495425"/>
            <a:ext cx="6134245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300E4-FAD0-4AAF-9A8E-D734ED59CB07}"/>
              </a:ext>
            </a:extLst>
          </p:cNvPr>
          <p:cNvSpPr/>
          <p:nvPr/>
        </p:nvSpPr>
        <p:spPr bwMode="auto">
          <a:xfrm>
            <a:off x="2783632" y="1628800"/>
            <a:ext cx="432048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72D8E-A31D-4B65-8EE8-B2FD6AAD7326}"/>
              </a:ext>
            </a:extLst>
          </p:cNvPr>
          <p:cNvSpPr txBox="1"/>
          <p:nvPr/>
        </p:nvSpPr>
        <p:spPr>
          <a:xfrm>
            <a:off x="6203197" y="5882888"/>
            <a:ext cx="2754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Vyas et al. 2020 </a:t>
            </a:r>
            <a:r>
              <a:rPr lang="en-US" sz="1200" i="1" dirty="0" err="1"/>
              <a:t>Annu</a:t>
            </a:r>
            <a:r>
              <a:rPr lang="en-US" sz="1200" i="1" dirty="0"/>
              <a:t>. Rev.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53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394-7C63-48B1-B3D9-D3807A2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variance captured in a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F121F-4F5E-491F-8BE3-4C554AAE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9CDF-3FE8-4280-83FD-53B694033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2510631"/>
            <a:ext cx="5143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6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394-7C63-48B1-B3D9-D3807A2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variance captured in a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F121F-4F5E-491F-8BE3-4C554AAE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9CDF-3FE8-4280-83FD-53B694033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2510631"/>
            <a:ext cx="5143500" cy="2495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E1C05-5896-4849-84E4-659DD90E461D}"/>
              </a:ext>
            </a:extLst>
          </p:cNvPr>
          <p:cNvSpPr txBox="1"/>
          <p:nvPr/>
        </p:nvSpPr>
        <p:spPr>
          <a:xfrm>
            <a:off x="191344" y="1268760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</a:t>
            </a:r>
            <a:r>
              <a:rPr lang="en-US" dirty="0"/>
              <a:t> 10-D orthonormal basis</a:t>
            </a:r>
          </a:p>
          <a:p>
            <a:r>
              <a:rPr lang="en-US" dirty="0"/>
              <a:t>Can be: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Execution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Observation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F2EFE"/>
                </a:solidFill>
              </a:rPr>
              <a:t>Randomly-generated</a:t>
            </a:r>
            <a:r>
              <a:rPr lang="en-US" dirty="0"/>
              <a:t> from a uniform spherical distribution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760BC3-67E8-4C86-857F-21E12D638622}"/>
              </a:ext>
            </a:extLst>
          </p:cNvPr>
          <p:cNvCxnSpPr>
            <a:cxnSpLocks/>
          </p:cNvCxnSpPr>
          <p:nvPr/>
        </p:nvCxnSpPr>
        <p:spPr bwMode="auto">
          <a:xfrm>
            <a:off x="3071664" y="1556792"/>
            <a:ext cx="2952328" cy="165618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13883-3CC5-4DB4-913D-0C97C74727C2}"/>
              </a:ext>
            </a:extLst>
          </p:cNvPr>
          <p:cNvCxnSpPr>
            <a:cxnSpLocks/>
          </p:cNvCxnSpPr>
          <p:nvPr/>
        </p:nvCxnSpPr>
        <p:spPr bwMode="auto">
          <a:xfrm>
            <a:off x="3071664" y="1556792"/>
            <a:ext cx="4248472" cy="165618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136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394-7C63-48B1-B3D9-D3807A2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variance captured in a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F121F-4F5E-491F-8BE3-4C554AAE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9CDF-3FE8-4280-83FD-53B694033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2510631"/>
            <a:ext cx="5143500" cy="2495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A95E9E-9F62-47E6-9114-4BB7D4F61D48}"/>
              </a:ext>
            </a:extLst>
          </p:cNvPr>
          <p:cNvSpPr txBox="1"/>
          <p:nvPr/>
        </p:nvSpPr>
        <p:spPr>
          <a:xfrm>
            <a:off x="8328248" y="1356469"/>
            <a:ext cx="36724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C: </a:t>
            </a:r>
            <a:r>
              <a:rPr lang="en-US" dirty="0"/>
              <a:t>Firing rate covariance matrix</a:t>
            </a:r>
          </a:p>
          <a:p>
            <a:r>
              <a:rPr lang="en-US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6000"/>
                </a:solidFill>
              </a:rPr>
              <a:t>Observation</a:t>
            </a:r>
            <a:r>
              <a:rPr lang="en-US" dirty="0"/>
              <a:t> 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97FE"/>
                </a:solidFill>
              </a:rPr>
              <a:t>Execution</a:t>
            </a:r>
            <a:r>
              <a:rPr lang="en-US" dirty="0"/>
              <a:t> covariance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C4553D-E1B3-4EF5-8EEC-3748867B6197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6080" y="1556792"/>
            <a:ext cx="1512168" cy="165618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786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394-7C63-48B1-B3D9-D3807A2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variance captured in a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F121F-4F5E-491F-8BE3-4C554AAE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9CDF-3FE8-4280-83FD-53B694033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2510631"/>
            <a:ext cx="5143500" cy="2495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CA38F7-801B-420D-A24B-C09BB0EC9C14}"/>
              </a:ext>
            </a:extLst>
          </p:cNvPr>
          <p:cNvSpPr txBox="1"/>
          <p:nvPr/>
        </p:nvSpPr>
        <p:spPr>
          <a:xfrm>
            <a:off x="6236295" y="5375513"/>
            <a:ext cx="22258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l</a:t>
            </a:r>
            <a:r>
              <a:rPr lang="en-US" b="1" dirty="0"/>
              <a:t>:</a:t>
            </a:r>
            <a:r>
              <a:rPr lang="en-US" dirty="0"/>
              <a:t> Eigenvalue of </a:t>
            </a:r>
            <a:r>
              <a:rPr lang="en-US" b="1" dirty="0"/>
              <a:t>C</a:t>
            </a:r>
          </a:p>
          <a:p>
            <a:r>
              <a:rPr lang="en-US" dirty="0"/>
              <a:t>(d = 10 here)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DBC989-7F2A-4787-A392-1F8FA8ED3C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4032" y="4509120"/>
            <a:ext cx="648072" cy="86639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7314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394-7C63-48B1-B3D9-D3807A2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variance captured in a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F121F-4F5E-491F-8BE3-4C554AAEF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9CDF-3FE8-4280-83FD-53B694033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669" y="2510631"/>
            <a:ext cx="5143500" cy="2495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E1C05-5896-4849-84E4-659DD90E461D}"/>
              </a:ext>
            </a:extLst>
          </p:cNvPr>
          <p:cNvSpPr txBox="1"/>
          <p:nvPr/>
        </p:nvSpPr>
        <p:spPr>
          <a:xfrm>
            <a:off x="191344" y="1268760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</a:t>
            </a:r>
            <a:r>
              <a:rPr lang="en-US" dirty="0"/>
              <a:t> 10-D orthonormal basis</a:t>
            </a:r>
          </a:p>
          <a:p>
            <a:r>
              <a:rPr lang="en-US" dirty="0"/>
              <a:t>Can be: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Execution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10 Observation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F2EFE"/>
                </a:solidFill>
              </a:rPr>
              <a:t>Randomly-generated</a:t>
            </a:r>
            <a:r>
              <a:rPr lang="en-US" dirty="0"/>
              <a:t> from a uniform spherical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95E9E-9F62-47E6-9114-4BB7D4F61D48}"/>
              </a:ext>
            </a:extLst>
          </p:cNvPr>
          <p:cNvSpPr txBox="1"/>
          <p:nvPr/>
        </p:nvSpPr>
        <p:spPr>
          <a:xfrm>
            <a:off x="8328248" y="1356469"/>
            <a:ext cx="36724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C: </a:t>
            </a:r>
            <a:r>
              <a:rPr lang="en-US" dirty="0"/>
              <a:t>Firing rate covariance matrix</a:t>
            </a:r>
          </a:p>
          <a:p>
            <a:r>
              <a:rPr lang="en-US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6000"/>
                </a:solidFill>
              </a:rPr>
              <a:t>Observation</a:t>
            </a:r>
            <a:r>
              <a:rPr lang="en-US" dirty="0"/>
              <a:t> covariance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97FE"/>
                </a:solidFill>
              </a:rPr>
              <a:t>Execution</a:t>
            </a:r>
            <a:r>
              <a:rPr lang="en-US" dirty="0"/>
              <a:t> covariance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CA38F7-801B-420D-A24B-C09BB0EC9C14}"/>
              </a:ext>
            </a:extLst>
          </p:cNvPr>
          <p:cNvSpPr txBox="1"/>
          <p:nvPr/>
        </p:nvSpPr>
        <p:spPr>
          <a:xfrm>
            <a:off x="6236295" y="5375513"/>
            <a:ext cx="22258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l</a:t>
            </a:r>
            <a:r>
              <a:rPr lang="en-US" b="1" dirty="0"/>
              <a:t>:</a:t>
            </a:r>
            <a:r>
              <a:rPr lang="en-US" dirty="0"/>
              <a:t> Eigenvalue of </a:t>
            </a:r>
            <a:r>
              <a:rPr lang="en-US" b="1" dirty="0"/>
              <a:t>C</a:t>
            </a:r>
          </a:p>
          <a:p>
            <a:r>
              <a:rPr lang="en-US" dirty="0"/>
              <a:t>(d = 10 here)</a:t>
            </a:r>
          </a:p>
        </p:txBody>
      </p:sp>
    </p:spTree>
    <p:extLst>
      <p:ext uri="{BB962C8B-B14F-4D97-AF65-F5344CB8AC3E}">
        <p14:creationId xmlns:p14="http://schemas.microsoft.com/office/powerpoint/2010/main" val="360807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and execution subspaces are not orthogonal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17</a:t>
            </a:fld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F7AFBB-FA99-40FB-943D-B7DFC5F07F3A}"/>
              </a:ext>
            </a:extLst>
          </p:cNvPr>
          <p:cNvGrpSpPr/>
          <p:nvPr/>
        </p:nvGrpSpPr>
        <p:grpSpPr>
          <a:xfrm>
            <a:off x="2277481" y="1408048"/>
            <a:ext cx="7637038" cy="4774197"/>
            <a:chOff x="2277481" y="1408048"/>
            <a:chExt cx="7637038" cy="4774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9BA465-0020-4765-8077-7702F916A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481" y="1628800"/>
              <a:ext cx="2592631" cy="45534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205BEE-31F8-48BA-B4C0-C9C38FF9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7593" y="1777876"/>
              <a:ext cx="2766926" cy="39071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28A7CD-99DC-4669-8B0E-437236A3171D}"/>
                </a:ext>
              </a:extLst>
            </p:cNvPr>
            <p:cNvSpPr txBox="1"/>
            <p:nvPr/>
          </p:nvSpPr>
          <p:spPr>
            <a:xfrm>
              <a:off x="3431704" y="140804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Monkey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2C66E-2C9B-40F7-A7E3-35B4A967551E}"/>
                </a:ext>
              </a:extLst>
            </p:cNvPr>
            <p:cNvSpPr txBox="1"/>
            <p:nvPr/>
          </p:nvSpPr>
          <p:spPr>
            <a:xfrm>
              <a:off x="8328248" y="1408544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Monkey 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603BC9-8DDA-4FC5-A80C-FBC6AB658408}"/>
              </a:ext>
            </a:extLst>
          </p:cNvPr>
          <p:cNvSpPr txBox="1"/>
          <p:nvPr/>
        </p:nvSpPr>
        <p:spPr>
          <a:xfrm>
            <a:off x="4259796" y="599757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CROSS-projections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9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5D4B-40FB-480F-B1CD-CDE43C7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</a:t>
            </a:r>
            <a:r>
              <a:rPr lang="en-US" i="1" dirty="0"/>
              <a:t>sure </a:t>
            </a:r>
            <a:r>
              <a:rPr lang="en-US" dirty="0"/>
              <a:t>about that? Explicitly seeking orthogonal subspaces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BC426-2A7B-41C8-875E-75B1F4A4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18</a:t>
            </a:fld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A562A-654D-42FE-9E12-A5C74A0F7444}"/>
              </a:ext>
            </a:extLst>
          </p:cNvPr>
          <p:cNvGrpSpPr/>
          <p:nvPr/>
        </p:nvGrpSpPr>
        <p:grpSpPr>
          <a:xfrm>
            <a:off x="2447925" y="1628800"/>
            <a:ext cx="7296150" cy="1400175"/>
            <a:chOff x="2447925" y="2895600"/>
            <a:chExt cx="7296150" cy="1400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745BE-7D8D-450E-912E-464BB57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7925" y="2895600"/>
              <a:ext cx="729615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F93D3-B59A-4756-ADE3-A09691EA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7928" y="3962400"/>
              <a:ext cx="2305050" cy="333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95A83A-9419-4755-83FE-B59870999BE9}"/>
                </a:ext>
              </a:extLst>
            </p:cNvPr>
            <p:cNvSpPr txBox="1"/>
            <p:nvPr/>
          </p:nvSpPr>
          <p:spPr>
            <a:xfrm>
              <a:off x="2808759" y="3926443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Subject to: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48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F180-F1E3-4497-A8AD-75F195C4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Neurons respond during action and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AB911-4252-4EC6-8959-10F2D25F6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010" y="1338876"/>
            <a:ext cx="4968552" cy="53097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8AD28-FF7F-4242-BE28-4613D9B1E5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B857-4AB8-4C4A-BBB7-DA8F98A9561F}"/>
              </a:ext>
            </a:extLst>
          </p:cNvPr>
          <p:cNvSpPr txBox="1"/>
          <p:nvPr/>
        </p:nvSpPr>
        <p:spPr>
          <a:xfrm>
            <a:off x="7794562" y="6371600"/>
            <a:ext cx="2728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 Pellegrino et al. 1992 </a:t>
            </a:r>
            <a:r>
              <a:rPr lang="en-US" sz="1200" i="1" dirty="0"/>
              <a:t>Exp. Br. Res.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AA7D1-9351-4477-BEF7-96FE213462AC}"/>
              </a:ext>
            </a:extLst>
          </p:cNvPr>
          <p:cNvSpPr txBox="1"/>
          <p:nvPr/>
        </p:nvSpPr>
        <p:spPr>
          <a:xfrm rot="5400000">
            <a:off x="7287694" y="2536846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Observation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46B15-5190-47D5-9479-F3DF4471F956}"/>
              </a:ext>
            </a:extLst>
          </p:cNvPr>
          <p:cNvSpPr txBox="1"/>
          <p:nvPr/>
        </p:nvSpPr>
        <p:spPr>
          <a:xfrm rot="5400000">
            <a:off x="7556196" y="5221440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40B253-8DA3-4A6A-8E45-945B3EA2877B}"/>
              </a:ext>
            </a:extLst>
          </p:cNvPr>
          <p:cNvSpPr/>
          <p:nvPr/>
        </p:nvSpPr>
        <p:spPr bwMode="auto">
          <a:xfrm>
            <a:off x="2826010" y="1338876"/>
            <a:ext cx="317662" cy="36193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9C1E8-CC05-49E0-B6FC-C0DB391A8889}"/>
              </a:ext>
            </a:extLst>
          </p:cNvPr>
          <p:cNvSpPr/>
          <p:nvPr/>
        </p:nvSpPr>
        <p:spPr bwMode="auto">
          <a:xfrm>
            <a:off x="2873191" y="4069937"/>
            <a:ext cx="317662" cy="36193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9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5D4B-40FB-480F-B1CD-CDE43C7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</a:t>
            </a:r>
            <a:r>
              <a:rPr lang="en-US" i="1" dirty="0"/>
              <a:t>sure </a:t>
            </a:r>
            <a:r>
              <a:rPr lang="en-US" dirty="0"/>
              <a:t>about that? Explicitly seeking orthogonal subspaces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BC426-2A7B-41C8-875E-75B1F4A4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A562A-654D-42FE-9E12-A5C74A0F7444}"/>
              </a:ext>
            </a:extLst>
          </p:cNvPr>
          <p:cNvGrpSpPr/>
          <p:nvPr/>
        </p:nvGrpSpPr>
        <p:grpSpPr>
          <a:xfrm>
            <a:off x="2447925" y="1628800"/>
            <a:ext cx="7296150" cy="1400175"/>
            <a:chOff x="2447925" y="2895600"/>
            <a:chExt cx="7296150" cy="1400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745BE-7D8D-450E-912E-464BB57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7925" y="2895600"/>
              <a:ext cx="729615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F93D3-B59A-4756-ADE3-A09691EA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7928" y="3962400"/>
              <a:ext cx="2305050" cy="333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95A83A-9419-4755-83FE-B59870999BE9}"/>
                </a:ext>
              </a:extLst>
            </p:cNvPr>
            <p:cNvSpPr txBox="1"/>
            <p:nvPr/>
          </p:nvSpPr>
          <p:spPr>
            <a:xfrm>
              <a:off x="2808759" y="3926443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Subject to:</a:t>
              </a:r>
            </a:p>
          </p:txBody>
        </p:sp>
      </p:grp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FAF656F-C717-482A-B49F-C23E7CA47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5768" y="4059818"/>
            <a:ext cx="2561307" cy="12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5D4B-40FB-480F-B1CD-CDE43C7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</a:t>
            </a:r>
            <a:r>
              <a:rPr lang="en-US" i="1" dirty="0"/>
              <a:t>sure </a:t>
            </a:r>
            <a:r>
              <a:rPr lang="en-US" dirty="0"/>
              <a:t>about that? Explicitly seeking orthogonal subspaces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BC426-2A7B-41C8-875E-75B1F4A4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20</a:t>
            </a:fld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A562A-654D-42FE-9E12-A5C74A0F7444}"/>
              </a:ext>
            </a:extLst>
          </p:cNvPr>
          <p:cNvGrpSpPr/>
          <p:nvPr/>
        </p:nvGrpSpPr>
        <p:grpSpPr>
          <a:xfrm>
            <a:off x="2447925" y="1628800"/>
            <a:ext cx="7296150" cy="1400175"/>
            <a:chOff x="2447925" y="2895600"/>
            <a:chExt cx="7296150" cy="1400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745BE-7D8D-450E-912E-464BB57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925" y="2895600"/>
              <a:ext cx="729615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F93D3-B59A-4756-ADE3-A09691EA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928" y="3962400"/>
              <a:ext cx="2305050" cy="3333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95A83A-9419-4755-83FE-B59870999BE9}"/>
                </a:ext>
              </a:extLst>
            </p:cNvPr>
            <p:cNvSpPr txBox="1"/>
            <p:nvPr/>
          </p:nvSpPr>
          <p:spPr>
            <a:xfrm>
              <a:off x="2808759" y="3926443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Subject to: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2D2A107-CA8C-4C2C-8D44-587C30A9F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75" y="3531890"/>
            <a:ext cx="5657850" cy="2543175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FAF656F-C717-482A-B49F-C23E7CA47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05768" y="4059818"/>
            <a:ext cx="2561307" cy="1242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F2052D-8ED1-4DFD-A155-9774A29EBB72}"/>
              </a:ext>
            </a:extLst>
          </p:cNvPr>
          <p:cNvSpPr/>
          <p:nvPr/>
        </p:nvSpPr>
        <p:spPr bwMode="auto">
          <a:xfrm>
            <a:off x="9048328" y="3645024"/>
            <a:ext cx="432048" cy="414794"/>
          </a:xfrm>
          <a:prstGeom prst="rect">
            <a:avLst/>
          </a:prstGeom>
          <a:solidFill>
            <a:srgbClr val="FE6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D9751-DCB5-4548-A9AD-1F6E1D67E057}"/>
              </a:ext>
            </a:extLst>
          </p:cNvPr>
          <p:cNvSpPr/>
          <p:nvPr/>
        </p:nvSpPr>
        <p:spPr bwMode="auto">
          <a:xfrm>
            <a:off x="9048328" y="4178501"/>
            <a:ext cx="432048" cy="414794"/>
          </a:xfrm>
          <a:prstGeom prst="rect">
            <a:avLst/>
          </a:prstGeom>
          <a:solidFill>
            <a:srgbClr val="FE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9F604-1198-407B-85D2-446E0682056C}"/>
              </a:ext>
            </a:extLst>
          </p:cNvPr>
          <p:cNvSpPr/>
          <p:nvPr/>
        </p:nvSpPr>
        <p:spPr bwMode="auto">
          <a:xfrm>
            <a:off x="9048328" y="4780689"/>
            <a:ext cx="432048" cy="414794"/>
          </a:xfrm>
          <a:prstGeom prst="rect">
            <a:avLst/>
          </a:prstGeom>
          <a:solidFill>
            <a:srgbClr val="0037FE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0FD528-FD32-498D-830F-72D9DE8D8B08}"/>
              </a:ext>
            </a:extLst>
          </p:cNvPr>
          <p:cNvSpPr/>
          <p:nvPr/>
        </p:nvSpPr>
        <p:spPr bwMode="auto">
          <a:xfrm>
            <a:off x="9048328" y="5382877"/>
            <a:ext cx="432048" cy="414794"/>
          </a:xfrm>
          <a:prstGeom prst="rect">
            <a:avLst/>
          </a:prstGeom>
          <a:solidFill>
            <a:srgbClr val="0297FE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3E73A9-8AC9-4BAD-8640-2063C534C268}"/>
              </a:ext>
            </a:extLst>
          </p:cNvPr>
          <p:cNvSpPr/>
          <p:nvPr/>
        </p:nvSpPr>
        <p:spPr bwMode="auto">
          <a:xfrm>
            <a:off x="9723340" y="4178501"/>
            <a:ext cx="432048" cy="414794"/>
          </a:xfrm>
          <a:prstGeom prst="rect">
            <a:avLst/>
          </a:prstGeom>
          <a:solidFill>
            <a:srgbClr val="1EFC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6C3A6F-ACB1-42AE-BBF3-C00FE2C21376}"/>
              </a:ext>
            </a:extLst>
          </p:cNvPr>
          <p:cNvSpPr/>
          <p:nvPr/>
        </p:nvSpPr>
        <p:spPr bwMode="auto">
          <a:xfrm>
            <a:off x="9723340" y="4780689"/>
            <a:ext cx="432048" cy="414794"/>
          </a:xfrm>
          <a:prstGeom prst="rect">
            <a:avLst/>
          </a:prstGeom>
          <a:solidFill>
            <a:srgbClr val="DF2EFE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5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"Orthogonal" subspaces contain nonzero, information-rich neural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166B8-57FE-483A-AC49-50C56C8A3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765"/>
          <a:stretch/>
        </p:blipFill>
        <p:spPr>
          <a:xfrm>
            <a:off x="263352" y="2019083"/>
            <a:ext cx="4057831" cy="3683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4CE7D-9B91-4C90-B66A-3BBBDD530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7" t="7315"/>
          <a:stretch/>
        </p:blipFill>
        <p:spPr>
          <a:xfrm>
            <a:off x="4597983" y="2153809"/>
            <a:ext cx="7330665" cy="341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819B1-0506-4FC7-A5FC-653820426A58}"/>
              </a:ext>
            </a:extLst>
          </p:cNvPr>
          <p:cNvSpPr txBox="1"/>
          <p:nvPr/>
        </p:nvSpPr>
        <p:spPr>
          <a:xfrm>
            <a:off x="5807968" y="178447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49287-970C-45FC-A2CB-66A3266BA959}"/>
              </a:ext>
            </a:extLst>
          </p:cNvPr>
          <p:cNvSpPr txBox="1"/>
          <p:nvPr/>
        </p:nvSpPr>
        <p:spPr>
          <a:xfrm>
            <a:off x="9840416" y="178447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6CDE1-62C1-495D-8C5C-0A01368CE41A}"/>
              </a:ext>
            </a:extLst>
          </p:cNvPr>
          <p:cNvCxnSpPr>
            <a:cxnSpLocks/>
          </p:cNvCxnSpPr>
          <p:nvPr/>
        </p:nvCxnSpPr>
        <p:spPr bwMode="auto">
          <a:xfrm>
            <a:off x="7104112" y="4437112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1C5B36-CB85-4564-9855-6DC55992E7C2}"/>
              </a:ext>
            </a:extLst>
          </p:cNvPr>
          <p:cNvCxnSpPr>
            <a:cxnSpLocks/>
          </p:cNvCxnSpPr>
          <p:nvPr/>
        </p:nvCxnSpPr>
        <p:spPr bwMode="auto">
          <a:xfrm>
            <a:off x="11064552" y="4437112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F9B7C4-5047-415D-BBD9-F44696D39CEA}"/>
              </a:ext>
            </a:extLst>
          </p:cNvPr>
          <p:cNvSpPr txBox="1"/>
          <p:nvPr/>
        </p:nvSpPr>
        <p:spPr>
          <a:xfrm>
            <a:off x="7824192" y="4252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Chance</a:t>
            </a:r>
          </a:p>
        </p:txBody>
      </p:sp>
    </p:spTree>
    <p:extLst>
      <p:ext uri="{BB962C8B-B14F-4D97-AF65-F5344CB8AC3E}">
        <p14:creationId xmlns:p14="http://schemas.microsoft.com/office/powerpoint/2010/main" val="86628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"Orthogonal" subspaces contain nonzero, information-rich neural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166B8-57FE-483A-AC49-50C56C8A3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765"/>
          <a:stretch/>
        </p:blipFill>
        <p:spPr>
          <a:xfrm>
            <a:off x="263352" y="2019083"/>
            <a:ext cx="4057831" cy="3683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4CE7D-9B91-4C90-B66A-3BBBDD530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7" t="7315"/>
          <a:stretch/>
        </p:blipFill>
        <p:spPr>
          <a:xfrm>
            <a:off x="4597983" y="2153809"/>
            <a:ext cx="7330665" cy="341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819B1-0506-4FC7-A5FC-653820426A58}"/>
              </a:ext>
            </a:extLst>
          </p:cNvPr>
          <p:cNvSpPr txBox="1"/>
          <p:nvPr/>
        </p:nvSpPr>
        <p:spPr>
          <a:xfrm>
            <a:off x="5807968" y="178447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49287-970C-45FC-A2CB-66A3266BA959}"/>
              </a:ext>
            </a:extLst>
          </p:cNvPr>
          <p:cNvSpPr txBox="1"/>
          <p:nvPr/>
        </p:nvSpPr>
        <p:spPr>
          <a:xfrm>
            <a:off x="9840416" y="178447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6CDE1-62C1-495D-8C5C-0A01368CE41A}"/>
              </a:ext>
            </a:extLst>
          </p:cNvPr>
          <p:cNvCxnSpPr>
            <a:cxnSpLocks/>
          </p:cNvCxnSpPr>
          <p:nvPr/>
        </p:nvCxnSpPr>
        <p:spPr bwMode="auto">
          <a:xfrm>
            <a:off x="7104112" y="4437112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1C5B36-CB85-4564-9855-6DC55992E7C2}"/>
              </a:ext>
            </a:extLst>
          </p:cNvPr>
          <p:cNvCxnSpPr>
            <a:cxnSpLocks/>
          </p:cNvCxnSpPr>
          <p:nvPr/>
        </p:nvCxnSpPr>
        <p:spPr bwMode="auto">
          <a:xfrm>
            <a:off x="11064552" y="4437112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F9B7C4-5047-415D-BBD9-F44696D39CEA}"/>
              </a:ext>
            </a:extLst>
          </p:cNvPr>
          <p:cNvSpPr txBox="1"/>
          <p:nvPr/>
        </p:nvSpPr>
        <p:spPr>
          <a:xfrm>
            <a:off x="7824192" y="4252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Chance</a:t>
            </a: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4D94DC7D-D7E5-496C-9366-928C8D5D93B5}"/>
              </a:ext>
            </a:extLst>
          </p:cNvPr>
          <p:cNvSpPr/>
          <p:nvPr/>
        </p:nvSpPr>
        <p:spPr bwMode="auto">
          <a:xfrm>
            <a:off x="565563" y="1872355"/>
            <a:ext cx="3384376" cy="3384376"/>
          </a:xfrm>
          <a:prstGeom prst="noSmoking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99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observation activity a subset of execution activity? Seeking "exclusive" subspaces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1D3C-76EB-454B-9993-A2E6C0CF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2266950"/>
            <a:ext cx="4600575" cy="232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6B65F-D71D-489E-8638-50C46254D6F3}"/>
              </a:ext>
            </a:extLst>
          </p:cNvPr>
          <p:cNvSpPr txBox="1"/>
          <p:nvPr/>
        </p:nvSpPr>
        <p:spPr>
          <a:xfrm>
            <a:off x="3971763" y="472514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(and vice-versa)</a:t>
            </a:r>
          </a:p>
        </p:txBody>
      </p:sp>
    </p:spTree>
    <p:extLst>
      <p:ext uri="{BB962C8B-B14F-4D97-AF65-F5344CB8AC3E}">
        <p14:creationId xmlns:p14="http://schemas.microsoft.com/office/powerpoint/2010/main" val="381322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Substantial "exclusive" subspaces show that observation activity is not a subset of execution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6B51-CCEC-420C-9557-A669D7CB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8" y="2060848"/>
            <a:ext cx="10992544" cy="3368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BBE83-5B2F-4359-8338-3B9D4BDF7AC9}"/>
              </a:ext>
            </a:extLst>
          </p:cNvPr>
          <p:cNvSpPr/>
          <p:nvPr/>
        </p:nvSpPr>
        <p:spPr bwMode="auto">
          <a:xfrm>
            <a:off x="551384" y="5258937"/>
            <a:ext cx="4608512" cy="28803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EDC3A-DFF1-4922-8602-3656CC2EA086}"/>
              </a:ext>
            </a:extLst>
          </p:cNvPr>
          <p:cNvCxnSpPr>
            <a:cxnSpLocks/>
          </p:cNvCxnSpPr>
          <p:nvPr/>
        </p:nvCxnSpPr>
        <p:spPr bwMode="auto">
          <a:xfrm>
            <a:off x="7104112" y="4549770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8098F8-8B90-4A2F-9DE4-0AD3CC70EF80}"/>
              </a:ext>
            </a:extLst>
          </p:cNvPr>
          <p:cNvCxnSpPr>
            <a:cxnSpLocks/>
          </p:cNvCxnSpPr>
          <p:nvPr/>
        </p:nvCxnSpPr>
        <p:spPr bwMode="auto">
          <a:xfrm>
            <a:off x="10704512" y="4549770"/>
            <a:ext cx="72008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217F69-4E38-4C95-88FE-AF10C90E2A3E}"/>
              </a:ext>
            </a:extLst>
          </p:cNvPr>
          <p:cNvSpPr txBox="1"/>
          <p:nvPr/>
        </p:nvSpPr>
        <p:spPr>
          <a:xfrm>
            <a:off x="7824192" y="43651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21238-8891-479F-A48F-2371691FE887}"/>
              </a:ext>
            </a:extLst>
          </p:cNvPr>
          <p:cNvSpPr txBox="1"/>
          <p:nvPr/>
        </p:nvSpPr>
        <p:spPr>
          <a:xfrm>
            <a:off x="7176120" y="213285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88F42-7270-431A-A773-CFEF3A4DE3B1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0137" y="2430180"/>
            <a:ext cx="144015" cy="106738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117D47-114E-4AA2-AE3E-9950B6F00FD1}"/>
              </a:ext>
            </a:extLst>
          </p:cNvPr>
          <p:cNvCxnSpPr>
            <a:cxnSpLocks/>
          </p:cNvCxnSpPr>
          <p:nvPr/>
        </p:nvCxnSpPr>
        <p:spPr bwMode="auto">
          <a:xfrm>
            <a:off x="7525571" y="2433628"/>
            <a:ext cx="112624" cy="18466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347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shared subspace meaningful? Seeking the "shared" subspace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E49D2-34F0-42E7-BA1B-F77DB407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72" y="2348880"/>
            <a:ext cx="8400256" cy="24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shared subspace captures substantial, information-rich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75A3C-E66C-43B7-8C64-156E6EDB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3775" y="2368818"/>
            <a:ext cx="9793288" cy="2779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B68A62-CDD0-4B08-9620-0FA9B2FD254C}"/>
              </a:ext>
            </a:extLst>
          </p:cNvPr>
          <p:cNvSpPr/>
          <p:nvPr/>
        </p:nvSpPr>
        <p:spPr bwMode="auto">
          <a:xfrm>
            <a:off x="5303912" y="2276872"/>
            <a:ext cx="2160240" cy="28803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F1898-F81A-41B8-A3D3-0932733804F3}"/>
              </a:ext>
            </a:extLst>
          </p:cNvPr>
          <p:cNvSpPr txBox="1"/>
          <p:nvPr/>
        </p:nvSpPr>
        <p:spPr>
          <a:xfrm>
            <a:off x="5591944" y="199948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9FF19-4074-4680-A79E-65B0305D324C}"/>
              </a:ext>
            </a:extLst>
          </p:cNvPr>
          <p:cNvSpPr txBox="1"/>
          <p:nvPr/>
        </p:nvSpPr>
        <p:spPr>
          <a:xfrm>
            <a:off x="8904312" y="19994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L</a:t>
            </a:r>
          </a:p>
        </p:txBody>
      </p:sp>
    </p:spTree>
    <p:extLst>
      <p:ext uri="{BB962C8B-B14F-4D97-AF65-F5344CB8AC3E}">
        <p14:creationId xmlns:p14="http://schemas.microsoft.com/office/powerpoint/2010/main" val="262772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does each neuron contribute to each subspace?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E3BA9B-5E2F-4652-AE85-BF34CE4BF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75" y="3087253"/>
            <a:ext cx="9793288" cy="1342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55250-4DE2-417F-B524-3EA8AD26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4493060"/>
            <a:ext cx="86296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shared subspace is not merely a collection of congruent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589747-C5D2-48E7-9EA3-4EFB89F04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7"/>
          <a:stretch/>
        </p:blipFill>
        <p:spPr>
          <a:xfrm>
            <a:off x="993775" y="1650493"/>
            <a:ext cx="9793288" cy="4154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9D80E-0958-47D1-BD7E-BE34B98DBF9A}"/>
              </a:ext>
            </a:extLst>
          </p:cNvPr>
          <p:cNvSpPr txBox="1"/>
          <p:nvPr/>
        </p:nvSpPr>
        <p:spPr>
          <a:xfrm rot="16200000">
            <a:off x="6728655" y="25822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67A2D-7E56-4F11-B1C0-F07FCA1AA52A}"/>
              </a:ext>
            </a:extLst>
          </p:cNvPr>
          <p:cNvSpPr txBox="1"/>
          <p:nvPr/>
        </p:nvSpPr>
        <p:spPr>
          <a:xfrm rot="16200000">
            <a:off x="6728656" y="445854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965AA-6E00-4596-9BE2-5B3A1F6EB375}"/>
              </a:ext>
            </a:extLst>
          </p:cNvPr>
          <p:cNvSpPr txBox="1"/>
          <p:nvPr/>
        </p:nvSpPr>
        <p:spPr>
          <a:xfrm rot="16200000">
            <a:off x="6718496" y="25822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363672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neurons: a contentious, possibly overhyped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EA04F3-9EFA-4016-800B-390DE089EC5D}"/>
              </a:ext>
            </a:extLst>
          </p:cNvPr>
          <p:cNvGrpSpPr/>
          <p:nvPr/>
        </p:nvGrpSpPr>
        <p:grpSpPr>
          <a:xfrm>
            <a:off x="1127448" y="3263208"/>
            <a:ext cx="4583832" cy="2590267"/>
            <a:chOff x="623392" y="3320299"/>
            <a:chExt cx="4583832" cy="25902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3320299"/>
              <a:ext cx="4583832" cy="12436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578" y="4599012"/>
              <a:ext cx="3750072" cy="13115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09247-DFE2-4502-ADF0-87F0F15105CC}"/>
              </a:ext>
            </a:extLst>
          </p:cNvPr>
          <p:cNvGrpSpPr/>
          <p:nvPr/>
        </p:nvGrpSpPr>
        <p:grpSpPr>
          <a:xfrm>
            <a:off x="556295" y="1432116"/>
            <a:ext cx="10359330" cy="1379766"/>
            <a:chOff x="129158" y="1253615"/>
            <a:chExt cx="10359330" cy="137976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58" y="1268760"/>
              <a:ext cx="8280920" cy="13646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0640" y="1253615"/>
              <a:ext cx="4727848" cy="107324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0AFE43-B313-48BF-A006-7FDB80D50DE7}"/>
              </a:ext>
            </a:extLst>
          </p:cNvPr>
          <p:cNvGrpSpPr/>
          <p:nvPr/>
        </p:nvGrpSpPr>
        <p:grpSpPr>
          <a:xfrm>
            <a:off x="6375116" y="3455262"/>
            <a:ext cx="4353169" cy="2638034"/>
            <a:chOff x="5735960" y="3328616"/>
            <a:chExt cx="4353169" cy="263803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35960" y="3328616"/>
              <a:ext cx="4074128" cy="10156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6939" y="3707662"/>
              <a:ext cx="2602190" cy="225898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C04795-EBCB-4263-833F-7898F1B29ECA}"/>
              </a:ext>
            </a:extLst>
          </p:cNvPr>
          <p:cNvSpPr txBox="1"/>
          <p:nvPr/>
        </p:nvSpPr>
        <p:spPr>
          <a:xfrm>
            <a:off x="556295" y="2811882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2017 </a:t>
            </a:r>
            <a:r>
              <a:rPr lang="en-US" sz="1200" i="1" dirty="0"/>
              <a:t>Neuron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50F36-3C08-469C-92A7-0141847BE0E5}"/>
              </a:ext>
            </a:extLst>
          </p:cNvPr>
          <p:cNvSpPr txBox="1"/>
          <p:nvPr/>
        </p:nvSpPr>
        <p:spPr>
          <a:xfrm>
            <a:off x="1501634" y="5853475"/>
            <a:ext cx="1515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2009 </a:t>
            </a:r>
            <a:r>
              <a:rPr lang="en-US" sz="1200" i="1" dirty="0"/>
              <a:t>J Cog. Neuro.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800CB-7433-4D11-ACE1-DA9976497A59}"/>
              </a:ext>
            </a:extLst>
          </p:cNvPr>
          <p:cNvSpPr txBox="1"/>
          <p:nvPr/>
        </p:nvSpPr>
        <p:spPr>
          <a:xfrm>
            <a:off x="6375116" y="4470949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2013 </a:t>
            </a:r>
            <a:r>
              <a:rPr lang="en-US" sz="1200" i="1" dirty="0" err="1"/>
              <a:t>Curr</a:t>
            </a:r>
            <a:r>
              <a:rPr lang="en-US" sz="1200" i="1" dirty="0"/>
              <a:t>. Biol.</a:t>
            </a:r>
          </a:p>
        </p:txBody>
      </p:sp>
    </p:spTree>
    <p:extLst>
      <p:ext uri="{BB962C8B-B14F-4D97-AF65-F5344CB8AC3E}">
        <p14:creationId xmlns:p14="http://schemas.microsoft.com/office/powerpoint/2010/main" val="208002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subspace defines a particular class of neurons – each subspace is a heterogeneous 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103597-0464-45AE-B5C4-BC22360D8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75" y="1543888"/>
            <a:ext cx="9793288" cy="4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04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9D8E-78C4-4990-9B44-685CB0D4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a representation: quantifying dynamical "tangling"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614B-D41C-4375-9837-9FBD79A33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30</a:t>
            </a:fld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77F9FA-2628-4C5D-A67A-1F1817980CA2}"/>
              </a:ext>
            </a:extLst>
          </p:cNvPr>
          <p:cNvGrpSpPr/>
          <p:nvPr/>
        </p:nvGrpSpPr>
        <p:grpSpPr>
          <a:xfrm>
            <a:off x="1482705" y="1816323"/>
            <a:ext cx="9226591" cy="3916933"/>
            <a:chOff x="1127448" y="1539783"/>
            <a:chExt cx="9226591" cy="39169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66BF0F-7389-439A-A259-AAF1A2D52AEC}"/>
                </a:ext>
              </a:extLst>
            </p:cNvPr>
            <p:cNvGrpSpPr/>
            <p:nvPr/>
          </p:nvGrpSpPr>
          <p:grpSpPr>
            <a:xfrm>
              <a:off x="1127448" y="1539783"/>
              <a:ext cx="9226591" cy="3778434"/>
              <a:chOff x="432048" y="1899100"/>
              <a:chExt cx="9226591" cy="37784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BD22C1-7112-49A6-88B2-25CA039BC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2048" y="3688666"/>
                <a:ext cx="5663952" cy="198886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428A97F-5C2D-4335-A510-64DA2FBD6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1710" y="2010170"/>
                <a:ext cx="3426929" cy="335699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E4455F-9522-4E23-BC35-9CF97355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724" y="1899100"/>
                <a:ext cx="4038600" cy="1295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22BA16-7212-4D3C-8C7D-3FB53902BC90}"/>
                </a:ext>
              </a:extLst>
            </p:cNvPr>
            <p:cNvSpPr txBox="1"/>
            <p:nvPr/>
          </p:nvSpPr>
          <p:spPr>
            <a:xfrm>
              <a:off x="8430114" y="5179717"/>
              <a:ext cx="1923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Russo et al. 2018 </a:t>
              </a:r>
              <a:r>
                <a:rPr lang="en-US" sz="1200" i="1" dirty="0"/>
                <a:t>Neuron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093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Congruent and incongruent neurons do not define dynamically distinct subspaces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F46B1-BD34-470C-B011-9FE5D7CC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269" y="1495425"/>
            <a:ext cx="5138299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362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decomposition reveals where observation activity exhibits low tangling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57DF1-747D-4891-B53A-8D13EC29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3775" y="1575673"/>
            <a:ext cx="9793288" cy="43654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634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B18-6A27-425B-B743-333E9903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dynamics look like? Returning to </a:t>
            </a:r>
            <a:r>
              <a:rPr lang="en-US" dirty="0" err="1"/>
              <a:t>jPCA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6FCF5-AFF7-4474-9517-4D64FD4D3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D52A15-92BF-4A9B-8F3F-39808385E235}"/>
              </a:ext>
            </a:extLst>
          </p:cNvPr>
          <p:cNvGrpSpPr/>
          <p:nvPr/>
        </p:nvGrpSpPr>
        <p:grpSpPr>
          <a:xfrm>
            <a:off x="3296965" y="1268760"/>
            <a:ext cx="5598070" cy="4869160"/>
            <a:chOff x="4136852" y="1340768"/>
            <a:chExt cx="5598070" cy="4869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339B8E-4C47-47FE-8778-2AAB821A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6852" y="1340768"/>
              <a:ext cx="3918296" cy="4869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0399E-CB69-479A-8405-F0E5FFFC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072" y="4653136"/>
              <a:ext cx="2990850" cy="56197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13887F-8A21-4D48-AA62-A97491E189F8}"/>
              </a:ext>
            </a:extLst>
          </p:cNvPr>
          <p:cNvSpPr txBox="1"/>
          <p:nvPr/>
        </p:nvSpPr>
        <p:spPr>
          <a:xfrm>
            <a:off x="5667870" y="5860921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Churchland, Cunningham, et al. 2012 </a:t>
            </a:r>
            <a:r>
              <a:rPr lang="en-US" sz="1200" i="1" dirty="0"/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116491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dynamics are weaker, but just as rotational, as execution dynamics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D6BB0-4F08-45F1-ABC9-7C5FF98B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4"/>
          <a:stretch/>
        </p:blipFill>
        <p:spPr>
          <a:xfrm>
            <a:off x="997578" y="2276872"/>
            <a:ext cx="9793288" cy="32055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D1E94-76F8-4049-9C84-AAECCF066C93}"/>
              </a:ext>
            </a:extLst>
          </p:cNvPr>
          <p:cNvSpPr txBox="1"/>
          <p:nvPr/>
        </p:nvSpPr>
        <p:spPr>
          <a:xfrm>
            <a:off x="1919536" y="227687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62C97-36FA-4720-B02D-8117F112D5EC}"/>
              </a:ext>
            </a:extLst>
          </p:cNvPr>
          <p:cNvSpPr txBox="1"/>
          <p:nvPr/>
        </p:nvSpPr>
        <p:spPr>
          <a:xfrm>
            <a:off x="4595988" y="22768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943451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specific class of congruent mirror neurons</a:t>
            </a:r>
          </a:p>
          <a:p>
            <a:endParaRPr lang="en-US" dirty="0"/>
          </a:p>
          <a:p>
            <a:r>
              <a:rPr lang="en-US" dirty="0"/>
              <a:t>Neural state spaces during action and observation are neither orthogonal nor totally overlapping</a:t>
            </a:r>
          </a:p>
          <a:p>
            <a:pPr lvl="1"/>
            <a:r>
              <a:rPr lang="en-US" dirty="0"/>
              <a:t>A "shared" subspace</a:t>
            </a:r>
          </a:p>
          <a:p>
            <a:pPr lvl="1"/>
            <a:r>
              <a:rPr lang="en-US" dirty="0"/>
              <a:t>Two "exclusive" subspaces</a:t>
            </a:r>
          </a:p>
          <a:p>
            <a:endParaRPr lang="en-US" dirty="0"/>
          </a:p>
          <a:p>
            <a:r>
              <a:rPr lang="en-US" dirty="0"/>
              <a:t>Movement information is contained in both the shared and two exclusive subspaces</a:t>
            </a:r>
          </a:p>
          <a:p>
            <a:endParaRPr lang="en-US" dirty="0"/>
          </a:p>
          <a:p>
            <a:r>
              <a:rPr lang="en-US" dirty="0"/>
              <a:t>Activity across all subspaces exhibits rotational dynamics, to the extent those subspaces are explored in a given context</a:t>
            </a:r>
          </a:p>
          <a:p>
            <a:endParaRPr lang="en-US" dirty="0"/>
          </a:p>
          <a:p>
            <a:r>
              <a:rPr lang="en-US" dirty="0"/>
              <a:t>Overall, observation seems noisier than action</a:t>
            </a:r>
          </a:p>
          <a:p>
            <a:pPr lvl="1"/>
            <a:r>
              <a:rPr lang="en-US" dirty="0"/>
              <a:t>Less movement information</a:t>
            </a:r>
          </a:p>
          <a:p>
            <a:pPr lvl="1"/>
            <a:r>
              <a:rPr lang="en-US" dirty="0"/>
              <a:t>Weaker dynamics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87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reporting of overall variance / firing rate / SNR within each condition</a:t>
            </a:r>
          </a:p>
          <a:p>
            <a:pPr lvl="1"/>
            <a:r>
              <a:rPr lang="en-US" sz="2000" dirty="0"/>
              <a:t>Only </a:t>
            </a:r>
            <a:r>
              <a:rPr lang="en-US" sz="2000" i="1" dirty="0"/>
              <a:t>differences</a:t>
            </a:r>
            <a:r>
              <a:rPr lang="en-US" sz="2000" dirty="0"/>
              <a:t> in baseline firing rate &amp; modulation depth; both favor execution</a:t>
            </a:r>
          </a:p>
          <a:p>
            <a:pPr lvl="1"/>
            <a:r>
              <a:rPr lang="en-US" sz="2000" dirty="0"/>
              <a:t>How close to zero are we during observation?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These animals have been trained on BCI cursor control</a:t>
            </a:r>
          </a:p>
          <a:p>
            <a:endParaRPr lang="en-US" sz="2000" dirty="0"/>
          </a:p>
          <a:p>
            <a:r>
              <a:rPr lang="en-US" sz="2000" dirty="0"/>
              <a:t>Once more, </a:t>
            </a:r>
            <a:r>
              <a:rPr lang="en-US" sz="2000" dirty="0" err="1"/>
              <a:t>PMd</a:t>
            </a:r>
            <a:r>
              <a:rPr lang="en-US" sz="2000" dirty="0"/>
              <a:t> and M1 are pooled here</a:t>
            </a:r>
          </a:p>
          <a:p>
            <a:pPr lvl="1"/>
            <a:endParaRPr lang="en-US" sz="2000" dirty="0"/>
          </a:p>
          <a:p>
            <a:r>
              <a:rPr lang="en-US" sz="2000" dirty="0"/>
              <a:t>No evidence that activity during observation is important for any kind of behavior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1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1636-E730-4815-88D1-77ABDD77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Congruent / Incongruent definition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AF1E6-1118-41EA-AC42-1110B9475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3775" y="2642427"/>
            <a:ext cx="9793288" cy="22319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FE53-A696-43DA-BE02-590865B3E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5182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02A9-0640-4DDF-ABD7-B29C4071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Congruent / Incongruent statistical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25E1B-96AA-42FD-88A6-371E4D57A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75" y="2596211"/>
            <a:ext cx="9793288" cy="23243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B6B54-F18E-4F2A-A643-E939F0D12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3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"Mirror mechanism" may be better understood in neuronal 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</a:t>
            </a:fld>
            <a:endParaRPr lang="de-D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AA9429-10D3-4FCD-9EC5-7FBF3601678F}"/>
              </a:ext>
            </a:extLst>
          </p:cNvPr>
          <p:cNvGrpSpPr/>
          <p:nvPr/>
        </p:nvGrpSpPr>
        <p:grpSpPr>
          <a:xfrm>
            <a:off x="4943872" y="3013975"/>
            <a:ext cx="6912768" cy="1495520"/>
            <a:chOff x="5279232" y="3262563"/>
            <a:chExt cx="6912768" cy="1495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61D1FF-8324-4A7D-941D-2B73A9701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9232" y="3262563"/>
              <a:ext cx="6912768" cy="12185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BCE48A-92D3-4869-B226-E8506CF4C379}"/>
                </a:ext>
              </a:extLst>
            </p:cNvPr>
            <p:cNvSpPr txBox="1"/>
            <p:nvPr/>
          </p:nvSpPr>
          <p:spPr>
            <a:xfrm>
              <a:off x="5284825" y="4481084"/>
              <a:ext cx="15231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2019 </a:t>
              </a:r>
              <a:r>
                <a:rPr lang="en-US" sz="1200" i="1" dirty="0" err="1"/>
                <a:t>Cereb</a:t>
              </a:r>
              <a:r>
                <a:rPr lang="en-US" sz="1200" i="1" dirty="0"/>
                <a:t>. Cortex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B7D1C3-D01F-4EB2-81C9-838495716BF7}"/>
              </a:ext>
            </a:extLst>
          </p:cNvPr>
          <p:cNvGrpSpPr/>
          <p:nvPr/>
        </p:nvGrpSpPr>
        <p:grpSpPr>
          <a:xfrm>
            <a:off x="426740" y="4628086"/>
            <a:ext cx="5663952" cy="1607170"/>
            <a:chOff x="432048" y="1756120"/>
            <a:chExt cx="5663952" cy="1607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78812D-2878-4A55-B224-84818C42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048" y="1756120"/>
              <a:ext cx="5663952" cy="1330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FC711-6D9A-4FCD-913E-D999A859409B}"/>
                </a:ext>
              </a:extLst>
            </p:cNvPr>
            <p:cNvSpPr txBox="1"/>
            <p:nvPr/>
          </p:nvSpPr>
          <p:spPr>
            <a:xfrm>
              <a:off x="432048" y="3086291"/>
              <a:ext cx="899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2020 </a:t>
              </a:r>
              <a:r>
                <a:rPr lang="en-US" sz="1200" i="1" dirty="0" err="1"/>
                <a:t>eLife</a:t>
              </a:r>
              <a:endParaRPr lang="en-US" sz="1200" i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4EAE23-2E61-4BB1-9E91-FADCA58FE88D}"/>
              </a:ext>
            </a:extLst>
          </p:cNvPr>
          <p:cNvGrpSpPr/>
          <p:nvPr/>
        </p:nvGrpSpPr>
        <p:grpSpPr>
          <a:xfrm>
            <a:off x="426740" y="1393600"/>
            <a:ext cx="6913481" cy="1501784"/>
            <a:chOff x="432048" y="4657356"/>
            <a:chExt cx="6913481" cy="15017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FA1375-E304-456B-9140-2A5593C31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761" y="4657356"/>
              <a:ext cx="6912768" cy="12247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20921D-7CF3-4EF2-958F-66BC2B1265EF}"/>
                </a:ext>
              </a:extLst>
            </p:cNvPr>
            <p:cNvSpPr txBox="1"/>
            <p:nvPr/>
          </p:nvSpPr>
          <p:spPr>
            <a:xfrm>
              <a:off x="432048" y="5882141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2018 </a:t>
              </a:r>
              <a:r>
                <a:rPr lang="en-US" sz="1200" i="1" dirty="0"/>
                <a:t>J </a:t>
              </a:r>
              <a:r>
                <a:rPr lang="en-US" sz="1200" i="1" dirty="0" err="1"/>
                <a:t>Neurosci</a:t>
              </a:r>
              <a:r>
                <a:rPr lang="en-US" sz="1200" i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98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neurons' preferred direction shifts between action and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6E641-8ED9-4A34-9D82-F2FB90E3112D}"/>
              </a:ext>
            </a:extLst>
          </p:cNvPr>
          <p:cNvSpPr/>
          <p:nvPr/>
        </p:nvSpPr>
        <p:spPr bwMode="auto">
          <a:xfrm>
            <a:off x="2783632" y="1495425"/>
            <a:ext cx="288032" cy="24376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F98158-460A-42C1-B021-9A1B1342C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098"/>
          <a:stretch/>
        </p:blipFill>
        <p:spPr>
          <a:xfrm>
            <a:off x="983232" y="2312876"/>
            <a:ext cx="9793288" cy="3240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75E9F3-4349-48CA-8786-9CF4E38D15CE}"/>
              </a:ext>
            </a:extLst>
          </p:cNvPr>
          <p:cNvSpPr txBox="1"/>
          <p:nvPr/>
        </p:nvSpPr>
        <p:spPr>
          <a:xfrm>
            <a:off x="2773089" y="193786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B18FD-5B3D-419B-86BF-3AE551FBE691}"/>
              </a:ext>
            </a:extLst>
          </p:cNvPr>
          <p:cNvSpPr txBox="1"/>
          <p:nvPr/>
        </p:nvSpPr>
        <p:spPr>
          <a:xfrm>
            <a:off x="7237585" y="193786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2</a:t>
            </a:r>
          </a:p>
        </p:txBody>
      </p:sp>
    </p:spTree>
    <p:extLst>
      <p:ext uri="{BB962C8B-B14F-4D97-AF65-F5344CB8AC3E}">
        <p14:creationId xmlns:p14="http://schemas.microsoft.com/office/powerpoint/2010/main" val="1695738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B20D-711A-40E7-AFBA-8ACBB9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projection and cross-projection scree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9694C-4FCE-4E08-845F-AA97F25E1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63" y="1351411"/>
            <a:ext cx="6506473" cy="51019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87BD-CC71-4B50-AA36-AA9F8ADAB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702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6D29-38AD-4751-82D2-00E08691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repertoire vs. subspace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3C4C0-05B3-455F-A2E1-DBC6594C5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41</a:t>
            </a:fld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7EF32-F3D6-4EDA-8E68-7E1892D0CF68}"/>
              </a:ext>
            </a:extLst>
          </p:cNvPr>
          <p:cNvGrpSpPr/>
          <p:nvPr/>
        </p:nvGrpSpPr>
        <p:grpSpPr>
          <a:xfrm>
            <a:off x="265555" y="1988840"/>
            <a:ext cx="3166955" cy="3792617"/>
            <a:chOff x="1343472" y="2492896"/>
            <a:chExt cx="3166955" cy="3792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CA8C45-1468-4A0B-9C83-D8C22C494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46" t="31100" r="21072" b="35300"/>
            <a:stretch/>
          </p:blipFill>
          <p:spPr>
            <a:xfrm>
              <a:off x="1343472" y="2492896"/>
              <a:ext cx="3166955" cy="23052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04688-428F-41A2-9862-4A8783989FF6}"/>
                </a:ext>
              </a:extLst>
            </p:cNvPr>
            <p:cNvSpPr txBox="1"/>
            <p:nvPr/>
          </p:nvSpPr>
          <p:spPr>
            <a:xfrm>
              <a:off x="1343472" y="5085184"/>
              <a:ext cx="28222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Distinct repertoires</a:t>
              </a:r>
            </a:p>
            <a:p>
              <a:r>
                <a:rPr lang="en-US" dirty="0"/>
                <a:t>Same subspaces</a:t>
              </a:r>
            </a:p>
            <a:p>
              <a:r>
                <a:rPr lang="en-US" dirty="0"/>
                <a:t>DIFFERENT BASELINES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31B85-9DEC-4CFD-988C-DF3D3440F7A8}"/>
              </a:ext>
            </a:extLst>
          </p:cNvPr>
          <p:cNvGrpSpPr/>
          <p:nvPr/>
        </p:nvGrpSpPr>
        <p:grpSpPr>
          <a:xfrm>
            <a:off x="3698065" y="1988840"/>
            <a:ext cx="3874779" cy="3813587"/>
            <a:chOff x="6096000" y="2464410"/>
            <a:chExt cx="3874779" cy="38135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6EA98B-043F-451E-AF77-0A7B70EBAE74}"/>
                </a:ext>
              </a:extLst>
            </p:cNvPr>
            <p:cNvSpPr txBox="1"/>
            <p:nvPr/>
          </p:nvSpPr>
          <p:spPr>
            <a:xfrm>
              <a:off x="6096000" y="5077668"/>
              <a:ext cx="38747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similar baselines,</a:t>
              </a:r>
            </a:p>
            <a:p>
              <a:r>
                <a:rPr lang="en-US" dirty="0"/>
                <a:t>Then distinct repertoires</a:t>
              </a:r>
            </a:p>
            <a:p>
              <a:r>
                <a:rPr lang="en-US" dirty="0"/>
                <a:t>Can appear as a "shared subspace"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660DDA-38AD-434A-8490-623309613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222" t="14300" r="12803" b="20600"/>
            <a:stretch/>
          </p:blipFill>
          <p:spPr>
            <a:xfrm>
              <a:off x="6096000" y="2464410"/>
              <a:ext cx="3310971" cy="2333759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314959-7117-4355-A2B0-E5321FEE01E1}"/>
              </a:ext>
            </a:extLst>
          </p:cNvPr>
          <p:cNvCxnSpPr/>
          <p:nvPr/>
        </p:nvCxnSpPr>
        <p:spPr bwMode="auto">
          <a:xfrm flipV="1">
            <a:off x="4136452" y="3565500"/>
            <a:ext cx="144016" cy="103659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6ED6C9-C559-422D-91DF-5408AC104293}"/>
              </a:ext>
            </a:extLst>
          </p:cNvPr>
          <p:cNvGrpSpPr/>
          <p:nvPr/>
        </p:nvGrpSpPr>
        <p:grpSpPr>
          <a:xfrm>
            <a:off x="7838399" y="1988840"/>
            <a:ext cx="4088047" cy="3369602"/>
            <a:chOff x="8544272" y="2017326"/>
            <a:chExt cx="4088047" cy="33696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B6193A-D34E-46A9-95A8-AE829EBDD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848" t="35301" r="21071" b="23939"/>
            <a:stretch/>
          </p:blipFill>
          <p:spPr>
            <a:xfrm>
              <a:off x="8544272" y="2017326"/>
              <a:ext cx="4088047" cy="23337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A38EBD-5D53-42B8-8B64-C24159DCEFF6}"/>
                </a:ext>
              </a:extLst>
            </p:cNvPr>
            <p:cNvSpPr txBox="1"/>
            <p:nvPr/>
          </p:nvSpPr>
          <p:spPr>
            <a:xfrm>
              <a:off x="8544272" y="4602098"/>
              <a:ext cx="226215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 at least</a:t>
              </a:r>
            </a:p>
            <a:p>
              <a:r>
                <a:rPr lang="en-US" dirty="0"/>
                <a:t>Partially overlapping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213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4A09-3A7A-4B95-8180-D169A0E4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Firing Rate &amp; Modulation Depth, Action vs. Observation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38B5-7FB8-4E82-9EF6-9D5688FC5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AE2074-2B7E-43D9-8CDB-D582058B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4364" y="1495425"/>
            <a:ext cx="5312110" cy="4525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DC032-8364-4930-988B-16F770C0EA03}"/>
              </a:ext>
            </a:extLst>
          </p:cNvPr>
          <p:cNvSpPr txBox="1"/>
          <p:nvPr/>
        </p:nvSpPr>
        <p:spPr>
          <a:xfrm rot="16200000">
            <a:off x="2457228" y="232101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D149-7F94-4649-BD83-8AEF0D16920D}"/>
              </a:ext>
            </a:extLst>
          </p:cNvPr>
          <p:cNvSpPr txBox="1"/>
          <p:nvPr/>
        </p:nvSpPr>
        <p:spPr>
          <a:xfrm rot="16200000">
            <a:off x="2474046" y="45854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738A4-486B-4F4F-9937-02A549DAA88D}"/>
              </a:ext>
            </a:extLst>
          </p:cNvPr>
          <p:cNvSpPr txBox="1"/>
          <p:nvPr/>
        </p:nvSpPr>
        <p:spPr>
          <a:xfrm>
            <a:off x="3794974" y="603696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firing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FA217-293A-43CB-BB23-9E3B70010721}"/>
              </a:ext>
            </a:extLst>
          </p:cNvPr>
          <p:cNvSpPr txBox="1"/>
          <p:nvPr/>
        </p:nvSpPr>
        <p:spPr>
          <a:xfrm>
            <a:off x="6096000" y="603696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Modulation Depth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D4F27-B0E3-46A2-9EB9-F1270BE979F8}"/>
              </a:ext>
            </a:extLst>
          </p:cNvPr>
          <p:cNvSpPr txBox="1"/>
          <p:nvPr/>
        </p:nvSpPr>
        <p:spPr>
          <a:xfrm rot="5400000">
            <a:off x="7623446" y="3584160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Fraction significantly nonzero</a:t>
            </a:r>
          </a:p>
        </p:txBody>
      </p:sp>
    </p:spTree>
    <p:extLst>
      <p:ext uri="{BB962C8B-B14F-4D97-AF65-F5344CB8AC3E}">
        <p14:creationId xmlns:p14="http://schemas.microsoft.com/office/powerpoint/2010/main" val="853537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01DB-5AA4-4BDD-9AD1-9E43F5E4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for pooling M1 and </a:t>
            </a:r>
            <a:r>
              <a:rPr lang="en-US" dirty="0" err="1"/>
              <a:t>PMd</a:t>
            </a:r>
            <a:r>
              <a:rPr lang="en-US" dirty="0"/>
              <a:t> arrays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7C735-ABFC-4FAD-A2FF-A40D41E9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6037" y="1495425"/>
            <a:ext cx="7368763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495D5-4804-4FBF-B0C0-D6B076B4E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559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2212-011C-4F1A-8858-89E97F1A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DLC to verify lack of movement during observation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5D77B-06ED-43D7-95F8-DD13401AA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5694FD-5866-4A4C-8258-58807D507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3775" y="1992898"/>
            <a:ext cx="9793288" cy="3531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1035C-44FB-4EF2-803A-1F24043744EC}"/>
              </a:ext>
            </a:extLst>
          </p:cNvPr>
          <p:cNvSpPr txBox="1"/>
          <p:nvPr/>
        </p:nvSpPr>
        <p:spPr>
          <a:xfrm>
            <a:off x="242359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EACE9-93DB-4CF5-8867-A9C54F9E88F2}"/>
              </a:ext>
            </a:extLst>
          </p:cNvPr>
          <p:cNvSpPr txBox="1"/>
          <p:nvPr/>
        </p:nvSpPr>
        <p:spPr>
          <a:xfrm>
            <a:off x="591917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2</a:t>
            </a:r>
          </a:p>
        </p:txBody>
      </p:sp>
    </p:spTree>
    <p:extLst>
      <p:ext uri="{BB962C8B-B14F-4D97-AF65-F5344CB8AC3E}">
        <p14:creationId xmlns:p14="http://schemas.microsoft.com/office/powerpoint/2010/main" val="387030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of population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EF627-1F19-465D-B805-F2DFCA7A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9136" y="1495425"/>
            <a:ext cx="8322565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A: Is observation activity orthogonal to, a subspace of, or partially overlapping with execution activity?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EF627-1F19-465D-B805-F2DFCA7A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7278"/>
          <a:stretch/>
        </p:blipFill>
        <p:spPr>
          <a:xfrm>
            <a:off x="1729136" y="1495425"/>
            <a:ext cx="8322565" cy="1933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47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B: Given an overlapping subspace, does it comprise a special set of "congruent" neurons? Or a heterogeneous mixture?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EF627-1F19-465D-B805-F2DFCA7A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9136" y="1495425"/>
            <a:ext cx="8322565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9B0C42-DE7B-43B1-BE6E-18F43E84D2D6}"/>
              </a:ext>
            </a:extLst>
          </p:cNvPr>
          <p:cNvSpPr/>
          <p:nvPr/>
        </p:nvSpPr>
        <p:spPr bwMode="auto">
          <a:xfrm>
            <a:off x="5663952" y="3429000"/>
            <a:ext cx="4392488" cy="25922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3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C: Is dynamical structure preferentially preserved among "congruent" neurons? Or in a general shared subspace?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EF627-1F19-465D-B805-F2DFCA7A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9136" y="1495425"/>
            <a:ext cx="8322565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940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execution and observation 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155C2-F389-41B5-A09C-66DDABFF8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65" r="59665"/>
          <a:stretch/>
        </p:blipFill>
        <p:spPr>
          <a:xfrm>
            <a:off x="2185483" y="1772816"/>
            <a:ext cx="2592288" cy="39061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45594BB-414B-424F-9290-31B07761A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25"/>
          <a:stretch/>
        </p:blipFill>
        <p:spPr bwMode="auto">
          <a:xfrm>
            <a:off x="6963254" y="1772816"/>
            <a:ext cx="3043263" cy="390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325940"/>
      </p:ext>
    </p:extLst>
  </p:cSld>
  <p:clrMapOvr>
    <a:masterClrMapping/>
  </p:clrMapOvr>
</p:sld>
</file>

<file path=ppt/theme/theme1.xml><?xml version="1.0" encoding="utf-8"?>
<a:theme xmlns:a="http://schemas.openxmlformats.org/drawingml/2006/main" name="DPZ">
  <a:themeElements>
    <a:clrScheme name="1_Master_Standa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aster_Stand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aster_Standar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~9393935</Template>
  <TotalTime>7499</TotalTime>
  <Words>1611</Words>
  <Application>Microsoft Office PowerPoint</Application>
  <PresentationFormat>Widescreen</PresentationFormat>
  <Paragraphs>278</Paragraphs>
  <Slides>45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Symbol</vt:lpstr>
      <vt:lpstr>Wingdings</vt:lpstr>
      <vt:lpstr>DPZ</vt:lpstr>
      <vt:lpstr>Structure in Neural Activity during Observed and Executed Movements Is Shared at the Neural Population Level, Not in Single Neurons</vt:lpstr>
      <vt:lpstr>Mirror Neurons respond during action and observation</vt:lpstr>
      <vt:lpstr>Mirror neurons: a contentious, possibly overhyped concept</vt:lpstr>
      <vt:lpstr>"Mirror mechanism" may be better understood in neuronal state space</vt:lpstr>
      <vt:lpstr>Hypotheses of population structure</vt:lpstr>
      <vt:lpstr>A: Is observation activity orthogonal to, a subspace of, or partially overlapping with execution activity?</vt:lpstr>
      <vt:lpstr>B: Given an overlapping subspace, does it comprise a special set of "congruent" neurons? Or a heterogeneous mixture?</vt:lpstr>
      <vt:lpstr>C: Is dynamical structure preferentially preserved among "congruent" neurons? Or in a general shared subspace?</vt:lpstr>
      <vt:lpstr>Movement execution and observation experiments</vt:lpstr>
      <vt:lpstr>Some neurons could be clustered into congruent and incongruent varieties...</vt:lpstr>
      <vt:lpstr>…but there's little evidence for distinct functional classes</vt:lpstr>
      <vt:lpstr>Mixed, messy population justifies state space analysis!</vt:lpstr>
      <vt:lpstr>Normalized variance captured in a subspace</vt:lpstr>
      <vt:lpstr>Normalized variance captured in a subspace</vt:lpstr>
      <vt:lpstr>Normalized variance captured in a subspace</vt:lpstr>
      <vt:lpstr>Normalized variance captured in a subspace</vt:lpstr>
      <vt:lpstr>Normalized variance captured in a subspace</vt:lpstr>
      <vt:lpstr>Observation and execution subspaces are not orthogonal</vt:lpstr>
      <vt:lpstr>Are we sure about that? Explicitly seeking orthogonal subspaces</vt:lpstr>
      <vt:lpstr>Are we sure about that? Explicitly seeking orthogonal subspaces</vt:lpstr>
      <vt:lpstr>Are we sure about that? Explicitly seeking orthogonal subspaces</vt:lpstr>
      <vt:lpstr>"Orthogonal" subspaces contain nonzero, information-rich neural variance</vt:lpstr>
      <vt:lpstr>"Orthogonal" subspaces contain nonzero, information-rich neural variance</vt:lpstr>
      <vt:lpstr>Is observation activity a subset of execution activity? Seeking "exclusive" subspaces</vt:lpstr>
      <vt:lpstr>Substantial "exclusive" subspaces show that observation activity is not a subset of execution activity</vt:lpstr>
      <vt:lpstr>Is the shared subspace meaningful? Seeking the "shared" subspace</vt:lpstr>
      <vt:lpstr>The shared subspace captures substantial, information-rich variance</vt:lpstr>
      <vt:lpstr>How much does each neuron contribute to each subspace?</vt:lpstr>
      <vt:lpstr>The shared subspace is not merely a collection of congruent neurons</vt:lpstr>
      <vt:lpstr>No subspace defines a particular class of neurons – each subspace is a heterogeneous mix</vt:lpstr>
      <vt:lpstr>Not just a representation: quantifying dynamical "tangling"</vt:lpstr>
      <vt:lpstr>Congruent and incongruent neurons do not define dynamically distinct subspaces</vt:lpstr>
      <vt:lpstr>Subspace decomposition reveals where observation activity exhibits low tangling</vt:lpstr>
      <vt:lpstr>What do these dynamics look like? Returning to jPCA</vt:lpstr>
      <vt:lpstr>Observation dynamics are weaker, but just as rotational, as execution dynamics</vt:lpstr>
      <vt:lpstr>Conclusions</vt:lpstr>
      <vt:lpstr>Caveats!</vt:lpstr>
      <vt:lpstr>Congruent / Incongruent definition</vt:lpstr>
      <vt:lpstr>Congruent / Incongruent statistical test</vt:lpstr>
      <vt:lpstr>Distribution of neurons' preferred direction shifts between action and observation</vt:lpstr>
      <vt:lpstr>PCA projection and cross-projection scree plots</vt:lpstr>
      <vt:lpstr>Notes on repertoire vs. subspace testing</vt:lpstr>
      <vt:lpstr>Change in Firing Rate &amp; Modulation Depth, Action vs. Observation</vt:lpstr>
      <vt:lpstr>Justification for pooling M1 and PMd arrays</vt:lpstr>
      <vt:lpstr>DLC to verify lack of movement during observation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GlaweM</dc:creator>
  <cp:lastModifiedBy>James Goodman</cp:lastModifiedBy>
  <cp:revision>120</cp:revision>
  <dcterms:created xsi:type="dcterms:W3CDTF">2012-10-16T10:22:04Z</dcterms:created>
  <dcterms:modified xsi:type="dcterms:W3CDTF">2021-02-22T17:01:37Z</dcterms:modified>
</cp:coreProperties>
</file>